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90" r:id="rId2"/>
    <p:sldId id="283" r:id="rId3"/>
    <p:sldId id="270" r:id="rId4"/>
    <p:sldId id="261" r:id="rId5"/>
    <p:sldId id="291" r:id="rId6"/>
    <p:sldId id="292" r:id="rId7"/>
    <p:sldId id="293" r:id="rId8"/>
    <p:sldId id="294" r:id="rId9"/>
    <p:sldId id="295" r:id="rId10"/>
    <p:sldId id="5167" r:id="rId11"/>
    <p:sldId id="277" r:id="rId12"/>
    <p:sldId id="257" r:id="rId13"/>
  </p:sldIdLst>
  <p:sldSz cx="12192000" cy="6858000"/>
  <p:notesSz cx="6858000" cy="9144000"/>
  <p:embeddedFontLst>
    <p:embeddedFont>
      <p:font typeface="Aptos" panose="020B00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T Pressura" pitchFamily="2" charset="77"/>
      <p:regular r:id="rId23"/>
      <p:bold r:id="rId24"/>
      <p:italic r:id="rId25"/>
      <p:boldItalic r:id="rId26"/>
    </p:embeddedFont>
    <p:embeddedFont>
      <p:font typeface="GT Pressura Text" pitchFamily="2" charset="77"/>
      <p:regular r:id="rId27"/>
      <p:italic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/>
    <p:restoredTop sz="78374"/>
  </p:normalViewPr>
  <p:slideViewPr>
    <p:cSldViewPr snapToGrid="0">
      <p:cViewPr varScale="1">
        <p:scale>
          <a:sx n="87" d="100"/>
          <a:sy n="87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7072-8A45-9E4E-800C-7BD850AA1FCE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2A83-A061-5241-A7DE-3D3E76DA48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83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92A83-A061-5241-A7DE-3D3E76DA48D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2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  <a:p>
            <a:pPr algn="l"/>
            <a:r>
              <a:rPr lang="nl-NL" sz="1200" b="1" dirty="0"/>
              <a:t>Inzicht in de methode </a:t>
            </a:r>
          </a:p>
          <a:p>
            <a:pPr algn="l"/>
            <a:r>
              <a:rPr lang="nl-NL" sz="1200" i="1" dirty="0"/>
              <a:t>nieuwe toepassingen en functionaliteiten</a:t>
            </a:r>
            <a:br>
              <a:rPr lang="nl-NL" sz="1200" i="1" dirty="0"/>
            </a:br>
            <a:r>
              <a:rPr lang="nl-NL" sz="1200" i="1" dirty="0"/>
              <a:t>  </a:t>
            </a:r>
          </a:p>
          <a:p>
            <a:pPr algn="l"/>
            <a:r>
              <a:rPr lang="nl-NL" sz="1200" b="1" dirty="0"/>
              <a:t>Focus in samenwerking </a:t>
            </a:r>
            <a:br>
              <a:rPr lang="nl-NL" sz="1200" b="1" dirty="0"/>
            </a:br>
            <a:r>
              <a:rPr lang="nl-NL" sz="1200" i="1" dirty="0"/>
              <a:t>drie niveaus </a:t>
            </a:r>
          </a:p>
          <a:p>
            <a:pPr algn="l"/>
            <a:endParaRPr lang="nl-NL" sz="1200" dirty="0"/>
          </a:p>
          <a:p>
            <a:pPr algn="l"/>
            <a:r>
              <a:rPr lang="nl-NL" sz="1200" b="1" dirty="0"/>
              <a:t>Business mogelijkheden </a:t>
            </a:r>
            <a:br>
              <a:rPr lang="nl-NL" sz="1200" dirty="0"/>
            </a:br>
            <a:r>
              <a:rPr lang="nl-NL" sz="1200" i="1" dirty="0"/>
              <a:t>jouw groeipotentieel</a:t>
            </a:r>
          </a:p>
          <a:p>
            <a:pPr algn="l"/>
            <a:endParaRPr lang="nl-NL" sz="1200" dirty="0"/>
          </a:p>
          <a:p>
            <a:pPr algn="l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92A83-A061-5241-A7DE-3D3E76DA48D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02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Informeren</a:t>
            </a:r>
            <a:r>
              <a:rPr lang="nl-NL" dirty="0">
                <a:solidFill>
                  <a:schemeClr val="bg1"/>
                </a:solidFill>
              </a:rPr>
              <a:t>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Open dag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Verdiepen</a:t>
            </a:r>
            <a:r>
              <a:rPr lang="nl-NL" dirty="0">
                <a:solidFill>
                  <a:schemeClr val="bg1"/>
                </a:solidFill>
              </a:rPr>
              <a:t>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Vervolgsessie met eigenaar van de sessie Manon Carlo keuze wat past bij jouw business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Ontwikkelen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Daarna samen bouwen dagdeel inhoudelijk en </a:t>
            </a:r>
            <a:r>
              <a:rPr lang="nl-NL" dirty="0" err="1">
                <a:solidFill>
                  <a:schemeClr val="bg1"/>
                </a:solidFill>
              </a:rPr>
              <a:t>businesswize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err="1">
                <a:solidFill>
                  <a:schemeClr val="bg1"/>
                </a:solidFill>
              </a:rPr>
              <a:t>Vermarkten</a:t>
            </a:r>
            <a:r>
              <a:rPr lang="nl-NL" dirty="0">
                <a:solidFill>
                  <a:schemeClr val="bg1"/>
                </a:solidFill>
              </a:rPr>
              <a:t> 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marketing en communicatie Anneke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92A83-A061-5241-A7DE-3D3E76DA48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3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C56E0D5-C12B-CCCC-2A84-8CE02DF1CD0A}"/>
              </a:ext>
            </a:extLst>
          </p:cNvPr>
          <p:cNvSpPr/>
          <p:nvPr userDrawn="1"/>
        </p:nvSpPr>
        <p:spPr>
          <a:xfrm>
            <a:off x="0" y="5111015"/>
            <a:ext cx="12192000" cy="174698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370B1DD-779F-0A71-4DDF-953CF74E8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095" y="6035896"/>
            <a:ext cx="1392454" cy="512745"/>
          </a:xfrm>
          <a:prstGeom prst="rect">
            <a:avLst/>
          </a:prstGeom>
        </p:spPr>
      </p:pic>
      <p:sp>
        <p:nvSpPr>
          <p:cNvPr id="13" name="Ondertitel 2">
            <a:extLst>
              <a:ext uri="{FF2B5EF4-FFF2-40B4-BE49-F238E27FC236}">
                <a16:creationId xmlns:a16="http://schemas.microsoft.com/office/drawing/2014/main" id="{81CDCC26-DB3A-B060-5F7C-1C5924BD6AF9}"/>
              </a:ext>
            </a:extLst>
          </p:cNvPr>
          <p:cNvSpPr txBox="1">
            <a:spLocks/>
          </p:cNvSpPr>
          <p:nvPr userDrawn="1"/>
        </p:nvSpPr>
        <p:spPr>
          <a:xfrm>
            <a:off x="1884949" y="6247451"/>
            <a:ext cx="4211051" cy="375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T Pressura" pitchFamily="2" charset="77"/>
                <a:ea typeface="+mn-ea"/>
                <a:cs typeface="GT Pressura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Unieke talenten vinden en (ver)binden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96FDC7A-8BFB-E9DA-1EC9-D000C64B1321}"/>
              </a:ext>
            </a:extLst>
          </p:cNvPr>
          <p:cNvSpPr/>
          <p:nvPr userDrawn="1"/>
        </p:nvSpPr>
        <p:spPr>
          <a:xfrm>
            <a:off x="1884949" y="4735156"/>
            <a:ext cx="569493" cy="5694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>
            <a:extLst>
              <a:ext uri="{FF2B5EF4-FFF2-40B4-BE49-F238E27FC236}">
                <a16:creationId xmlns:a16="http://schemas.microsoft.com/office/drawing/2014/main" id="{7BA78D18-FE30-7ECD-3B41-40A392897E33}"/>
              </a:ext>
            </a:extLst>
          </p:cNvPr>
          <p:cNvSpPr/>
          <p:nvPr userDrawn="1"/>
        </p:nvSpPr>
        <p:spPr>
          <a:xfrm>
            <a:off x="12207271" y="-14590"/>
            <a:ext cx="16054" cy="14591"/>
          </a:xfrm>
          <a:custGeom>
            <a:avLst/>
            <a:gdLst>
              <a:gd name="connsiteX0" fmla="*/ 0 w 16054"/>
              <a:gd name="connsiteY0" fmla="*/ 0 h 14591"/>
              <a:gd name="connsiteX1" fmla="*/ 16054 w 16054"/>
              <a:gd name="connsiteY1" fmla="*/ 14591 h 14591"/>
              <a:gd name="connsiteX2" fmla="*/ 0 w 16054"/>
              <a:gd name="connsiteY2" fmla="*/ 14591 h 14591"/>
              <a:gd name="connsiteX3" fmla="*/ 0 w 16054"/>
              <a:gd name="connsiteY3" fmla="*/ 0 h 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4" h="14591">
                <a:moveTo>
                  <a:pt x="0" y="0"/>
                </a:moveTo>
                <a:lnTo>
                  <a:pt x="16054" y="14591"/>
                </a:lnTo>
                <a:lnTo>
                  <a:pt x="0" y="1459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0" name="Tijdelijke aanduiding voor afbeelding 15">
            <a:extLst>
              <a:ext uri="{FF2B5EF4-FFF2-40B4-BE49-F238E27FC236}">
                <a16:creationId xmlns:a16="http://schemas.microsoft.com/office/drawing/2014/main" id="{5B3119DB-66C9-5E20-6E79-98A8C5A36E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3692" y="-1113608"/>
            <a:ext cx="7537508" cy="75375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ED99BA-5D54-2005-71BD-EE198D820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95" y="3290966"/>
            <a:ext cx="7350492" cy="693016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1" name="Tijdelijke aanduiding voor tekst 20">
            <a:extLst>
              <a:ext uri="{FF2B5EF4-FFF2-40B4-BE49-F238E27FC236}">
                <a16:creationId xmlns:a16="http://schemas.microsoft.com/office/drawing/2014/main" id="{0DE52FCE-AFC8-1C48-3C82-E009927E4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3091" y="4262363"/>
            <a:ext cx="1550987" cy="1550988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3F647F-2883-327F-D42C-4562F5CE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1419868"/>
            <a:ext cx="7350492" cy="1678589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7EF1AE19-D607-49EB-23BD-16654435A304}"/>
              </a:ext>
            </a:extLst>
          </p:cNvPr>
          <p:cNvSpPr/>
          <p:nvPr userDrawn="1"/>
        </p:nvSpPr>
        <p:spPr>
          <a:xfrm>
            <a:off x="4319772" y="-426720"/>
            <a:ext cx="1128889" cy="1128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7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4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79757CC0-889F-CB7D-2F55-C56C672238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68783" y="334963"/>
            <a:ext cx="5994400" cy="59944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Vrije vorm 18">
            <a:extLst>
              <a:ext uri="{FF2B5EF4-FFF2-40B4-BE49-F238E27FC236}">
                <a16:creationId xmlns:a16="http://schemas.microsoft.com/office/drawing/2014/main" id="{7BA78D18-FE30-7ECD-3B41-40A392897E33}"/>
              </a:ext>
            </a:extLst>
          </p:cNvPr>
          <p:cNvSpPr/>
          <p:nvPr userDrawn="1"/>
        </p:nvSpPr>
        <p:spPr>
          <a:xfrm>
            <a:off x="12207271" y="-14590"/>
            <a:ext cx="16054" cy="14591"/>
          </a:xfrm>
          <a:custGeom>
            <a:avLst/>
            <a:gdLst>
              <a:gd name="connsiteX0" fmla="*/ 0 w 16054"/>
              <a:gd name="connsiteY0" fmla="*/ 0 h 14591"/>
              <a:gd name="connsiteX1" fmla="*/ 16054 w 16054"/>
              <a:gd name="connsiteY1" fmla="*/ 14591 h 14591"/>
              <a:gd name="connsiteX2" fmla="*/ 0 w 16054"/>
              <a:gd name="connsiteY2" fmla="*/ 14591 h 14591"/>
              <a:gd name="connsiteX3" fmla="*/ 0 w 16054"/>
              <a:gd name="connsiteY3" fmla="*/ 0 h 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4" h="14591">
                <a:moveTo>
                  <a:pt x="0" y="0"/>
                </a:moveTo>
                <a:lnTo>
                  <a:pt x="16054" y="14591"/>
                </a:lnTo>
                <a:lnTo>
                  <a:pt x="0" y="1459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3F647F-2883-327F-D42C-4562F5CE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2589705"/>
            <a:ext cx="7350492" cy="1678589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1550EF7F-83AC-57DC-CA33-C604F844E74B}"/>
              </a:ext>
            </a:extLst>
          </p:cNvPr>
          <p:cNvSpPr/>
          <p:nvPr userDrawn="1"/>
        </p:nvSpPr>
        <p:spPr>
          <a:xfrm rot="10800000">
            <a:off x="1665558" y="-6699"/>
            <a:ext cx="1431614" cy="879049"/>
          </a:xfrm>
          <a:custGeom>
            <a:avLst/>
            <a:gdLst>
              <a:gd name="connsiteX0" fmla="*/ 554863 w 1109726"/>
              <a:gd name="connsiteY0" fmla="*/ 0 h 681401"/>
              <a:gd name="connsiteX1" fmla="*/ 1109726 w 1109726"/>
              <a:gd name="connsiteY1" fmla="*/ 554863 h 681401"/>
              <a:gd name="connsiteX2" fmla="*/ 1098453 w 1109726"/>
              <a:gd name="connsiteY2" fmla="*/ 666687 h 681401"/>
              <a:gd name="connsiteX3" fmla="*/ 1093886 w 1109726"/>
              <a:gd name="connsiteY3" fmla="*/ 681401 h 681401"/>
              <a:gd name="connsiteX4" fmla="*/ 15841 w 1109726"/>
              <a:gd name="connsiteY4" fmla="*/ 681401 h 681401"/>
              <a:gd name="connsiteX5" fmla="*/ 11273 w 1109726"/>
              <a:gd name="connsiteY5" fmla="*/ 666687 h 681401"/>
              <a:gd name="connsiteX6" fmla="*/ 0 w 1109726"/>
              <a:gd name="connsiteY6" fmla="*/ 554863 h 681401"/>
              <a:gd name="connsiteX7" fmla="*/ 554863 w 1109726"/>
              <a:gd name="connsiteY7" fmla="*/ 0 h 68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726" h="681401">
                <a:moveTo>
                  <a:pt x="554863" y="0"/>
                </a:moveTo>
                <a:cubicBezTo>
                  <a:pt x="861305" y="0"/>
                  <a:pt x="1109726" y="248421"/>
                  <a:pt x="1109726" y="554863"/>
                </a:cubicBezTo>
                <a:cubicBezTo>
                  <a:pt x="1109726" y="593168"/>
                  <a:pt x="1105845" y="630567"/>
                  <a:pt x="1098453" y="666687"/>
                </a:cubicBezTo>
                <a:lnTo>
                  <a:pt x="1093886" y="681401"/>
                </a:lnTo>
                <a:lnTo>
                  <a:pt x="15841" y="681401"/>
                </a:lnTo>
                <a:lnTo>
                  <a:pt x="11273" y="666687"/>
                </a:lnTo>
                <a:cubicBezTo>
                  <a:pt x="3882" y="630567"/>
                  <a:pt x="0" y="593168"/>
                  <a:pt x="0" y="554863"/>
                </a:cubicBezTo>
                <a:cubicBezTo>
                  <a:pt x="0" y="248421"/>
                  <a:pt x="248421" y="0"/>
                  <a:pt x="554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4D7E8C1-BC70-BFEB-8FCA-39EE1F52C8B7}"/>
              </a:ext>
            </a:extLst>
          </p:cNvPr>
          <p:cNvSpPr/>
          <p:nvPr userDrawn="1"/>
        </p:nvSpPr>
        <p:spPr>
          <a:xfrm>
            <a:off x="327823" y="5826013"/>
            <a:ext cx="502918" cy="50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C49CF20-92E8-B9A2-48EB-DE36A3E04E9D}"/>
              </a:ext>
            </a:extLst>
          </p:cNvPr>
          <p:cNvSpPr/>
          <p:nvPr userDrawn="1"/>
        </p:nvSpPr>
        <p:spPr>
          <a:xfrm>
            <a:off x="11463183" y="5333255"/>
            <a:ext cx="502918" cy="5029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D04CB9A3-6CAF-A665-C3A7-B4D8139EEB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6935" y="4505325"/>
            <a:ext cx="1550987" cy="1550988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0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essi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2665F8DA-8578-C7C8-8027-352C1F2ABDAE}"/>
              </a:ext>
            </a:extLst>
          </p:cNvPr>
          <p:cNvSpPr/>
          <p:nvPr userDrawn="1"/>
        </p:nvSpPr>
        <p:spPr>
          <a:xfrm>
            <a:off x="518580" y="799485"/>
            <a:ext cx="4822180" cy="48221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3F647F-2883-327F-D42C-4562F5CE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977" y="2496772"/>
            <a:ext cx="3629625" cy="1340013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99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C56E0D5-C12B-CCCC-2A84-8CE02DF1CD0A}"/>
              </a:ext>
            </a:extLst>
          </p:cNvPr>
          <p:cNvSpPr/>
          <p:nvPr userDrawn="1"/>
        </p:nvSpPr>
        <p:spPr>
          <a:xfrm>
            <a:off x="0" y="5117179"/>
            <a:ext cx="4889634" cy="174698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7D181BE-41A7-6710-C7E7-6DA81458B8E1}"/>
              </a:ext>
            </a:extLst>
          </p:cNvPr>
          <p:cNvSpPr/>
          <p:nvPr userDrawn="1"/>
        </p:nvSpPr>
        <p:spPr>
          <a:xfrm>
            <a:off x="9098143" y="3098457"/>
            <a:ext cx="791813" cy="7918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78A6AD40-D160-F205-00F9-F98A8E2151B8}"/>
              </a:ext>
            </a:extLst>
          </p:cNvPr>
          <p:cNvSpPr/>
          <p:nvPr userDrawn="1"/>
        </p:nvSpPr>
        <p:spPr>
          <a:xfrm rot="10800000">
            <a:off x="9660942" y="0"/>
            <a:ext cx="1879747" cy="1154214"/>
          </a:xfrm>
          <a:custGeom>
            <a:avLst/>
            <a:gdLst>
              <a:gd name="connsiteX0" fmla="*/ 554863 w 1109726"/>
              <a:gd name="connsiteY0" fmla="*/ 0 h 681401"/>
              <a:gd name="connsiteX1" fmla="*/ 1109726 w 1109726"/>
              <a:gd name="connsiteY1" fmla="*/ 554863 h 681401"/>
              <a:gd name="connsiteX2" fmla="*/ 1098453 w 1109726"/>
              <a:gd name="connsiteY2" fmla="*/ 666687 h 681401"/>
              <a:gd name="connsiteX3" fmla="*/ 1093886 w 1109726"/>
              <a:gd name="connsiteY3" fmla="*/ 681401 h 681401"/>
              <a:gd name="connsiteX4" fmla="*/ 15841 w 1109726"/>
              <a:gd name="connsiteY4" fmla="*/ 681401 h 681401"/>
              <a:gd name="connsiteX5" fmla="*/ 11273 w 1109726"/>
              <a:gd name="connsiteY5" fmla="*/ 666687 h 681401"/>
              <a:gd name="connsiteX6" fmla="*/ 0 w 1109726"/>
              <a:gd name="connsiteY6" fmla="*/ 554863 h 681401"/>
              <a:gd name="connsiteX7" fmla="*/ 554863 w 1109726"/>
              <a:gd name="connsiteY7" fmla="*/ 0 h 68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726" h="681401">
                <a:moveTo>
                  <a:pt x="554863" y="0"/>
                </a:moveTo>
                <a:cubicBezTo>
                  <a:pt x="861305" y="0"/>
                  <a:pt x="1109726" y="248421"/>
                  <a:pt x="1109726" y="554863"/>
                </a:cubicBezTo>
                <a:cubicBezTo>
                  <a:pt x="1109726" y="593168"/>
                  <a:pt x="1105845" y="630567"/>
                  <a:pt x="1098453" y="666687"/>
                </a:cubicBezTo>
                <a:lnTo>
                  <a:pt x="1093886" y="681401"/>
                </a:lnTo>
                <a:lnTo>
                  <a:pt x="15841" y="681401"/>
                </a:lnTo>
                <a:lnTo>
                  <a:pt x="11273" y="666687"/>
                </a:lnTo>
                <a:cubicBezTo>
                  <a:pt x="3882" y="630567"/>
                  <a:pt x="0" y="593168"/>
                  <a:pt x="0" y="554863"/>
                </a:cubicBezTo>
                <a:cubicBezTo>
                  <a:pt x="0" y="248421"/>
                  <a:pt x="248421" y="0"/>
                  <a:pt x="554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F560544-3AB3-B852-B313-53D46B4D7C96}"/>
              </a:ext>
            </a:extLst>
          </p:cNvPr>
          <p:cNvSpPr/>
          <p:nvPr userDrawn="1"/>
        </p:nvSpPr>
        <p:spPr>
          <a:xfrm>
            <a:off x="461153" y="5862306"/>
            <a:ext cx="280796" cy="280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2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400A-0D17-66CD-7DBA-C28A8EB0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69" y="692785"/>
            <a:ext cx="8836062" cy="6279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A8B2D4-C451-7717-53D9-EEF60F42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969" y="1577339"/>
            <a:ext cx="8836062" cy="408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6946A223-DE7A-6A3C-382F-D886724D8F1F}"/>
              </a:ext>
            </a:extLst>
          </p:cNvPr>
          <p:cNvSpPr/>
          <p:nvPr userDrawn="1"/>
        </p:nvSpPr>
        <p:spPr>
          <a:xfrm rot="10800000">
            <a:off x="9660942" y="0"/>
            <a:ext cx="1879747" cy="1154214"/>
          </a:xfrm>
          <a:custGeom>
            <a:avLst/>
            <a:gdLst>
              <a:gd name="connsiteX0" fmla="*/ 554863 w 1109726"/>
              <a:gd name="connsiteY0" fmla="*/ 0 h 681401"/>
              <a:gd name="connsiteX1" fmla="*/ 1109726 w 1109726"/>
              <a:gd name="connsiteY1" fmla="*/ 554863 h 681401"/>
              <a:gd name="connsiteX2" fmla="*/ 1098453 w 1109726"/>
              <a:gd name="connsiteY2" fmla="*/ 666687 h 681401"/>
              <a:gd name="connsiteX3" fmla="*/ 1093886 w 1109726"/>
              <a:gd name="connsiteY3" fmla="*/ 681401 h 681401"/>
              <a:gd name="connsiteX4" fmla="*/ 15841 w 1109726"/>
              <a:gd name="connsiteY4" fmla="*/ 681401 h 681401"/>
              <a:gd name="connsiteX5" fmla="*/ 11273 w 1109726"/>
              <a:gd name="connsiteY5" fmla="*/ 666687 h 681401"/>
              <a:gd name="connsiteX6" fmla="*/ 0 w 1109726"/>
              <a:gd name="connsiteY6" fmla="*/ 554863 h 681401"/>
              <a:gd name="connsiteX7" fmla="*/ 554863 w 1109726"/>
              <a:gd name="connsiteY7" fmla="*/ 0 h 68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726" h="681401">
                <a:moveTo>
                  <a:pt x="554863" y="0"/>
                </a:moveTo>
                <a:cubicBezTo>
                  <a:pt x="861305" y="0"/>
                  <a:pt x="1109726" y="248421"/>
                  <a:pt x="1109726" y="554863"/>
                </a:cubicBezTo>
                <a:cubicBezTo>
                  <a:pt x="1109726" y="593168"/>
                  <a:pt x="1105845" y="630567"/>
                  <a:pt x="1098453" y="666687"/>
                </a:cubicBezTo>
                <a:lnTo>
                  <a:pt x="1093886" y="681401"/>
                </a:lnTo>
                <a:lnTo>
                  <a:pt x="15841" y="681401"/>
                </a:lnTo>
                <a:lnTo>
                  <a:pt x="11273" y="666687"/>
                </a:lnTo>
                <a:cubicBezTo>
                  <a:pt x="3882" y="630567"/>
                  <a:pt x="0" y="593168"/>
                  <a:pt x="0" y="554863"/>
                </a:cubicBezTo>
                <a:cubicBezTo>
                  <a:pt x="0" y="248421"/>
                  <a:pt x="248421" y="0"/>
                  <a:pt x="554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400A-0D17-66CD-7DBA-C28A8EB0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A8B2D4-C451-7717-53D9-EEF60F42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204831"/>
            <a:ext cx="11446136" cy="446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76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media 18">
            <a:extLst>
              <a:ext uri="{FF2B5EF4-FFF2-40B4-BE49-F238E27FC236}">
                <a16:creationId xmlns:a16="http://schemas.microsoft.com/office/drawing/2014/main" id="{78357628-C3E7-AE9B-1C8F-D5CA08FDD54F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4030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C56E0D5-C12B-CCCC-2A84-8CE02DF1CD0A}"/>
              </a:ext>
            </a:extLst>
          </p:cNvPr>
          <p:cNvSpPr/>
          <p:nvPr userDrawn="1"/>
        </p:nvSpPr>
        <p:spPr>
          <a:xfrm>
            <a:off x="-1" y="5111015"/>
            <a:ext cx="12192000" cy="174698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370B1DD-779F-0A71-4DDF-953CF74E8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2039" y="2256399"/>
            <a:ext cx="4827921" cy="1777791"/>
          </a:xfrm>
          <a:prstGeom prst="rect">
            <a:avLst/>
          </a:prstGeom>
        </p:spPr>
      </p:pic>
      <p:sp>
        <p:nvSpPr>
          <p:cNvPr id="13" name="Ondertitel 2">
            <a:extLst>
              <a:ext uri="{FF2B5EF4-FFF2-40B4-BE49-F238E27FC236}">
                <a16:creationId xmlns:a16="http://schemas.microsoft.com/office/drawing/2014/main" id="{81CDCC26-DB3A-B060-5F7C-1C5924BD6AF9}"/>
              </a:ext>
            </a:extLst>
          </p:cNvPr>
          <p:cNvSpPr txBox="1">
            <a:spLocks/>
          </p:cNvSpPr>
          <p:nvPr userDrawn="1"/>
        </p:nvSpPr>
        <p:spPr>
          <a:xfrm>
            <a:off x="4683760" y="2907068"/>
            <a:ext cx="6501148" cy="744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GT Pressura" pitchFamily="2" charset="77"/>
                <a:ea typeface="+mn-ea"/>
                <a:cs typeface="GT Pressura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Unieke talenten vinden en (ver)binden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96FDC7A-8BFB-E9DA-1EC9-D000C64B1321}"/>
              </a:ext>
            </a:extLst>
          </p:cNvPr>
          <p:cNvSpPr/>
          <p:nvPr userDrawn="1"/>
        </p:nvSpPr>
        <p:spPr>
          <a:xfrm>
            <a:off x="1884949" y="4735156"/>
            <a:ext cx="569493" cy="5694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>
            <a:extLst>
              <a:ext uri="{FF2B5EF4-FFF2-40B4-BE49-F238E27FC236}">
                <a16:creationId xmlns:a16="http://schemas.microsoft.com/office/drawing/2014/main" id="{7BA78D18-FE30-7ECD-3B41-40A392897E33}"/>
              </a:ext>
            </a:extLst>
          </p:cNvPr>
          <p:cNvSpPr/>
          <p:nvPr userDrawn="1"/>
        </p:nvSpPr>
        <p:spPr>
          <a:xfrm>
            <a:off x="12207271" y="-14590"/>
            <a:ext cx="16054" cy="14591"/>
          </a:xfrm>
          <a:custGeom>
            <a:avLst/>
            <a:gdLst>
              <a:gd name="connsiteX0" fmla="*/ 0 w 16054"/>
              <a:gd name="connsiteY0" fmla="*/ 0 h 14591"/>
              <a:gd name="connsiteX1" fmla="*/ 16054 w 16054"/>
              <a:gd name="connsiteY1" fmla="*/ 14591 h 14591"/>
              <a:gd name="connsiteX2" fmla="*/ 0 w 16054"/>
              <a:gd name="connsiteY2" fmla="*/ 14591 h 14591"/>
              <a:gd name="connsiteX3" fmla="*/ 0 w 16054"/>
              <a:gd name="connsiteY3" fmla="*/ 0 h 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4" h="14591">
                <a:moveTo>
                  <a:pt x="0" y="0"/>
                </a:moveTo>
                <a:lnTo>
                  <a:pt x="16054" y="14591"/>
                </a:lnTo>
                <a:lnTo>
                  <a:pt x="0" y="1459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7EF1AE19-D607-49EB-23BD-16654435A304}"/>
              </a:ext>
            </a:extLst>
          </p:cNvPr>
          <p:cNvSpPr/>
          <p:nvPr userDrawn="1"/>
        </p:nvSpPr>
        <p:spPr>
          <a:xfrm>
            <a:off x="4319772" y="-426720"/>
            <a:ext cx="1128889" cy="1128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E267C3C-1E03-7558-BC83-C01CF479799B}"/>
              </a:ext>
            </a:extLst>
          </p:cNvPr>
          <p:cNvSpPr/>
          <p:nvPr userDrawn="1"/>
        </p:nvSpPr>
        <p:spPr>
          <a:xfrm>
            <a:off x="2470652" y="5699760"/>
            <a:ext cx="1776228" cy="17762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ABB81767-1ED1-89D2-DC63-9B30A228D265}"/>
              </a:ext>
            </a:extLst>
          </p:cNvPr>
          <p:cNvSpPr/>
          <p:nvPr userDrawn="1"/>
        </p:nvSpPr>
        <p:spPr>
          <a:xfrm>
            <a:off x="10224151" y="4921023"/>
            <a:ext cx="689108" cy="6891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4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1419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repeatCount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400A-0D17-66CD-7DBA-C28A8EB0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6367182" cy="6279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A8B2D4-C451-7717-53D9-EEF60F42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204831"/>
            <a:ext cx="6367182" cy="446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afbeelding 15">
            <a:extLst>
              <a:ext uri="{FF2B5EF4-FFF2-40B4-BE49-F238E27FC236}">
                <a16:creationId xmlns:a16="http://schemas.microsoft.com/office/drawing/2014/main" id="{B44BFD88-91AF-EEF3-4DD5-CE0F983B05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3056" y="-1088591"/>
            <a:ext cx="5994400" cy="59944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5" name="Tijdelijke aanduiding voor tekst 20">
            <a:extLst>
              <a:ext uri="{FF2B5EF4-FFF2-40B4-BE49-F238E27FC236}">
                <a16:creationId xmlns:a16="http://schemas.microsoft.com/office/drawing/2014/main" id="{A9AADB06-2FAE-6B13-68DD-CA78033BB8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1208" y="3071380"/>
            <a:ext cx="1550987" cy="1550988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 19">
            <a:extLst>
              <a:ext uri="{FF2B5EF4-FFF2-40B4-BE49-F238E27FC236}">
                <a16:creationId xmlns:a16="http://schemas.microsoft.com/office/drawing/2014/main" id="{C726D5AA-F903-3D82-7226-6C4EE5DB2782}"/>
              </a:ext>
            </a:extLst>
          </p:cNvPr>
          <p:cNvSpPr/>
          <p:nvPr userDrawn="1"/>
        </p:nvSpPr>
        <p:spPr>
          <a:xfrm>
            <a:off x="10128608" y="5881036"/>
            <a:ext cx="1694046" cy="983026"/>
          </a:xfrm>
          <a:custGeom>
            <a:avLst/>
            <a:gdLst>
              <a:gd name="connsiteX0" fmla="*/ 847023 w 1694046"/>
              <a:gd name="connsiteY0" fmla="*/ 0 h 983026"/>
              <a:gd name="connsiteX1" fmla="*/ 1694046 w 1694046"/>
              <a:gd name="connsiteY1" fmla="*/ 847023 h 983026"/>
              <a:gd name="connsiteX2" fmla="*/ 1689673 w 1694046"/>
              <a:gd name="connsiteY2" fmla="*/ 933626 h 983026"/>
              <a:gd name="connsiteX3" fmla="*/ 1682134 w 1694046"/>
              <a:gd name="connsiteY3" fmla="*/ 983026 h 983026"/>
              <a:gd name="connsiteX4" fmla="*/ 11912 w 1694046"/>
              <a:gd name="connsiteY4" fmla="*/ 983026 h 983026"/>
              <a:gd name="connsiteX5" fmla="*/ 4373 w 1694046"/>
              <a:gd name="connsiteY5" fmla="*/ 933626 h 983026"/>
              <a:gd name="connsiteX6" fmla="*/ 0 w 1694046"/>
              <a:gd name="connsiteY6" fmla="*/ 847023 h 983026"/>
              <a:gd name="connsiteX7" fmla="*/ 847023 w 1694046"/>
              <a:gd name="connsiteY7" fmla="*/ 0 h 9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046" h="983026">
                <a:moveTo>
                  <a:pt x="847023" y="0"/>
                </a:moveTo>
                <a:cubicBezTo>
                  <a:pt x="1314821" y="0"/>
                  <a:pt x="1694046" y="379225"/>
                  <a:pt x="1694046" y="847023"/>
                </a:cubicBezTo>
                <a:cubicBezTo>
                  <a:pt x="1694046" y="876260"/>
                  <a:pt x="1692565" y="905152"/>
                  <a:pt x="1689673" y="933626"/>
                </a:cubicBezTo>
                <a:lnTo>
                  <a:pt x="1682134" y="983026"/>
                </a:lnTo>
                <a:lnTo>
                  <a:pt x="11912" y="983026"/>
                </a:lnTo>
                <a:lnTo>
                  <a:pt x="4373" y="933626"/>
                </a:lnTo>
                <a:cubicBezTo>
                  <a:pt x="1481" y="905152"/>
                  <a:pt x="0" y="876260"/>
                  <a:pt x="0" y="847023"/>
                </a:cubicBezTo>
                <a:cubicBezTo>
                  <a:pt x="0" y="379225"/>
                  <a:pt x="379225" y="0"/>
                  <a:pt x="847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332747-1403-5DE4-6B69-006DB24F628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797" y="6204318"/>
            <a:ext cx="1180530" cy="434708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F10277B-BDE3-2CA7-470B-47310327B3CB}"/>
              </a:ext>
            </a:extLst>
          </p:cNvPr>
          <p:cNvSpPr/>
          <p:nvPr userDrawn="1"/>
        </p:nvSpPr>
        <p:spPr>
          <a:xfrm>
            <a:off x="369346" y="5890661"/>
            <a:ext cx="366311" cy="3663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CC61D9E-18DA-6EC3-50C7-E9221134B3CB}"/>
              </a:ext>
            </a:extLst>
          </p:cNvPr>
          <p:cNvSpPr/>
          <p:nvPr userDrawn="1"/>
        </p:nvSpPr>
        <p:spPr>
          <a:xfrm>
            <a:off x="10941062" y="346510"/>
            <a:ext cx="323282" cy="3232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B733FC-4C5D-2798-1C9B-C1263B0E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46136" cy="627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0142E0-9C94-4A06-F0BD-C1799827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8" y="1204831"/>
            <a:ext cx="11446136" cy="446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43399859-04D4-18D4-7534-D29BC34B6582}"/>
              </a:ext>
            </a:extLst>
          </p:cNvPr>
          <p:cNvSpPr/>
          <p:nvPr userDrawn="1"/>
        </p:nvSpPr>
        <p:spPr>
          <a:xfrm>
            <a:off x="11604597" y="5446245"/>
            <a:ext cx="218057" cy="2180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583271BB-793C-2119-1831-E9A80ACF73A3}"/>
              </a:ext>
            </a:extLst>
          </p:cNvPr>
          <p:cNvSpPr/>
          <p:nvPr userDrawn="1"/>
        </p:nvSpPr>
        <p:spPr>
          <a:xfrm>
            <a:off x="1036708" y="6182661"/>
            <a:ext cx="1109726" cy="681401"/>
          </a:xfrm>
          <a:custGeom>
            <a:avLst/>
            <a:gdLst>
              <a:gd name="connsiteX0" fmla="*/ 554863 w 1109726"/>
              <a:gd name="connsiteY0" fmla="*/ 0 h 681401"/>
              <a:gd name="connsiteX1" fmla="*/ 1109726 w 1109726"/>
              <a:gd name="connsiteY1" fmla="*/ 554863 h 681401"/>
              <a:gd name="connsiteX2" fmla="*/ 1098453 w 1109726"/>
              <a:gd name="connsiteY2" fmla="*/ 666687 h 681401"/>
              <a:gd name="connsiteX3" fmla="*/ 1093886 w 1109726"/>
              <a:gd name="connsiteY3" fmla="*/ 681401 h 681401"/>
              <a:gd name="connsiteX4" fmla="*/ 15841 w 1109726"/>
              <a:gd name="connsiteY4" fmla="*/ 681401 h 681401"/>
              <a:gd name="connsiteX5" fmla="*/ 11273 w 1109726"/>
              <a:gd name="connsiteY5" fmla="*/ 666687 h 681401"/>
              <a:gd name="connsiteX6" fmla="*/ 0 w 1109726"/>
              <a:gd name="connsiteY6" fmla="*/ 554863 h 681401"/>
              <a:gd name="connsiteX7" fmla="*/ 554863 w 1109726"/>
              <a:gd name="connsiteY7" fmla="*/ 0 h 68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726" h="681401">
                <a:moveTo>
                  <a:pt x="554863" y="0"/>
                </a:moveTo>
                <a:cubicBezTo>
                  <a:pt x="861305" y="0"/>
                  <a:pt x="1109726" y="248421"/>
                  <a:pt x="1109726" y="554863"/>
                </a:cubicBezTo>
                <a:cubicBezTo>
                  <a:pt x="1109726" y="593168"/>
                  <a:pt x="1105845" y="630567"/>
                  <a:pt x="1098453" y="666687"/>
                </a:cubicBezTo>
                <a:lnTo>
                  <a:pt x="1093886" y="681401"/>
                </a:lnTo>
                <a:lnTo>
                  <a:pt x="15841" y="681401"/>
                </a:lnTo>
                <a:lnTo>
                  <a:pt x="11273" y="666687"/>
                </a:lnTo>
                <a:cubicBezTo>
                  <a:pt x="3882" y="630567"/>
                  <a:pt x="0" y="593168"/>
                  <a:pt x="0" y="554863"/>
                </a:cubicBezTo>
                <a:cubicBezTo>
                  <a:pt x="0" y="248421"/>
                  <a:pt x="248421" y="0"/>
                  <a:pt x="5548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0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1" r:id="rId4"/>
    <p:sldLayoutId id="2147483656" r:id="rId5"/>
    <p:sldLayoutId id="2147483653" r:id="rId6"/>
    <p:sldLayoutId id="2147483650" r:id="rId7"/>
    <p:sldLayoutId id="2147483655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>
              <a:lumMod val="75000"/>
            </a:schemeClr>
          </a:solidFill>
          <a:latin typeface="GT Pressura" pitchFamily="2" charset="77"/>
          <a:ea typeface="+mj-ea"/>
          <a:cs typeface="GT Pressur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</a:schemeClr>
          </a:solidFill>
          <a:latin typeface="GT Pressura Text" pitchFamily="2" charset="77"/>
          <a:ea typeface="+mn-ea"/>
          <a:cs typeface="GT Pressura Text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</a:schemeClr>
          </a:solidFill>
          <a:latin typeface="GT Pressura Text" pitchFamily="2" charset="77"/>
          <a:ea typeface="+mn-ea"/>
          <a:cs typeface="GT Pressura Text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GT Pressura Text" pitchFamily="2" charset="77"/>
          <a:ea typeface="+mn-ea"/>
          <a:cs typeface="GT Pressura Text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600" b="0" i="0" kern="1200">
          <a:solidFill>
            <a:schemeClr val="tx2">
              <a:lumMod val="75000"/>
            </a:schemeClr>
          </a:solidFill>
          <a:latin typeface="GT Pressura Text" pitchFamily="2" charset="77"/>
          <a:ea typeface="+mn-ea"/>
          <a:cs typeface="GT Pressura Text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600" b="0" i="0" kern="1200">
          <a:solidFill>
            <a:schemeClr val="tx2">
              <a:lumMod val="75000"/>
            </a:schemeClr>
          </a:solidFill>
          <a:latin typeface="GT Pressura Text" pitchFamily="2" charset="77"/>
          <a:ea typeface="+mn-ea"/>
          <a:cs typeface="GT Pressura Tex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ndertitel 32">
            <a:extLst>
              <a:ext uri="{FF2B5EF4-FFF2-40B4-BE49-F238E27FC236}">
                <a16:creationId xmlns:a16="http://schemas.microsoft.com/office/drawing/2014/main" id="{97E5D89D-BB0D-8CAC-947D-B26E0621E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95" y="3542255"/>
            <a:ext cx="5272335" cy="693016"/>
          </a:xfrm>
        </p:spPr>
        <p:txBody>
          <a:bodyPr/>
          <a:lstStyle/>
          <a:p>
            <a:r>
              <a:rPr lang="nl-NL" dirty="0">
                <a:latin typeface="GT Pressura"/>
                <a:cs typeface="GT Pressura"/>
              </a:rPr>
              <a:t>Open dag 6 maart 2024</a:t>
            </a:r>
            <a:endParaRPr lang="nl-NL" dirty="0"/>
          </a:p>
        </p:txBody>
      </p:sp>
      <p:pic>
        <p:nvPicPr>
          <p:cNvPr id="8" name="Tijdelijke aanduiding voor afbeelding 7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F148EE23-AC12-E0DB-5982-D127A04E50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692" y="-1065793"/>
            <a:ext cx="7537508" cy="7537508"/>
          </a:xfrm>
        </p:spPr>
      </p:pic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E097A16-93DE-AFDA-7723-8CE1BAE23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9430" y="4155039"/>
            <a:ext cx="1550987" cy="155098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4A362CE0-A8F7-5696-55FC-23D26762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1863666"/>
            <a:ext cx="7242054" cy="1678589"/>
          </a:xfrm>
        </p:spPr>
        <p:txBody>
          <a:bodyPr>
            <a:noAutofit/>
          </a:bodyPr>
          <a:lstStyle/>
          <a:p>
            <a:r>
              <a:rPr lang="nl-NL" sz="5400" b="1" kern="100" dirty="0">
                <a:solidFill>
                  <a:schemeClr val="bg1"/>
                </a:solidFill>
                <a:effectLst/>
                <a:latin typeface="GT Pressura" pitchFamily="2" charset="77"/>
                <a:ea typeface="Gilroy Bold"/>
                <a:cs typeface="Gilroy Bold"/>
              </a:rPr>
              <a:t>“Alles gaat beter als je van waarde kan zijn.”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6010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41020-B7D0-3AF0-F322-627F15FA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891" y="365125"/>
            <a:ext cx="9640217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Jouw gevoel aan het </a:t>
            </a:r>
            <a:br>
              <a:rPr lang="nl-NL" dirty="0"/>
            </a:br>
            <a:r>
              <a:rPr lang="nl-NL" dirty="0"/>
              <a:t>einde van deze dag…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3ADDA134-6148-305B-BD04-1FC817CFF263}"/>
              </a:ext>
            </a:extLst>
          </p:cNvPr>
          <p:cNvSpPr txBox="1">
            <a:spLocks/>
          </p:cNvSpPr>
          <p:nvPr/>
        </p:nvSpPr>
        <p:spPr>
          <a:xfrm>
            <a:off x="4589634" y="2224637"/>
            <a:ext cx="2777840" cy="2777842"/>
          </a:xfrm>
          <a:prstGeom prst="ellips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000" dirty="0">
                <a:solidFill>
                  <a:schemeClr val="bg1"/>
                </a:solidFill>
              </a:rPr>
              <a:t>TMA is een middel om mijn doelen te behalen!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AF2429D3-A7E7-4DEF-BFD1-7DD54E8CBF6E}"/>
              </a:ext>
            </a:extLst>
          </p:cNvPr>
          <p:cNvSpPr txBox="1">
            <a:spLocks/>
          </p:cNvSpPr>
          <p:nvPr/>
        </p:nvSpPr>
        <p:spPr>
          <a:xfrm>
            <a:off x="8244260" y="2224637"/>
            <a:ext cx="2777840" cy="2777842"/>
          </a:xfrm>
          <a:prstGeom prst="ellips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000" dirty="0">
                <a:solidFill>
                  <a:schemeClr val="bg1"/>
                </a:solidFill>
              </a:rPr>
              <a:t>Als ik kansen in de markt spot dan meld ik mij bij TMA</a:t>
            </a:r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B8F957A8-247B-5F52-A4B7-9AC34390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409" y="5871086"/>
            <a:ext cx="6367182" cy="4225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Beginnen met het einde in zicht 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167BFF54-52A7-1478-5328-7F9220CD415A}"/>
              </a:ext>
            </a:extLst>
          </p:cNvPr>
          <p:cNvSpPr txBox="1">
            <a:spLocks/>
          </p:cNvSpPr>
          <p:nvPr/>
        </p:nvSpPr>
        <p:spPr>
          <a:xfrm>
            <a:off x="1169900" y="2224637"/>
            <a:ext cx="2777840" cy="2777842"/>
          </a:xfrm>
          <a:prstGeom prst="ellipse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bg1"/>
                </a:solidFill>
              </a:rPr>
              <a:t>Wat een kansen voor mij en mijn opdrachtgevers!</a:t>
            </a:r>
          </a:p>
        </p:txBody>
      </p:sp>
    </p:spTree>
    <p:extLst>
      <p:ext uri="{BB962C8B-B14F-4D97-AF65-F5344CB8AC3E}">
        <p14:creationId xmlns:p14="http://schemas.microsoft.com/office/powerpoint/2010/main" val="41088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build="p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6490B0-C9F9-297C-4052-6F7423C1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Betekenisvol samenwerken</a:t>
            </a:r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00249E4E-DC20-08E4-C547-D41C3E8BF3B8}"/>
              </a:ext>
            </a:extLst>
          </p:cNvPr>
          <p:cNvSpPr txBox="1">
            <a:spLocks/>
          </p:cNvSpPr>
          <p:nvPr/>
        </p:nvSpPr>
        <p:spPr>
          <a:xfrm>
            <a:off x="380550" y="2231470"/>
            <a:ext cx="2611615" cy="2611617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Informeren</a:t>
            </a:r>
          </a:p>
          <a:p>
            <a:pPr marL="0" indent="0" algn="ctr">
              <a:buNone/>
            </a:pPr>
            <a:r>
              <a:rPr lang="nl-NL" sz="2000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Open dag</a:t>
            </a:r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FDECE554-D843-DF0C-924C-152C14B896D2}"/>
              </a:ext>
            </a:extLst>
          </p:cNvPr>
          <p:cNvSpPr txBox="1">
            <a:spLocks/>
          </p:cNvSpPr>
          <p:nvPr/>
        </p:nvSpPr>
        <p:spPr>
          <a:xfrm>
            <a:off x="3287714" y="2231470"/>
            <a:ext cx="2611615" cy="2611617"/>
          </a:xfrm>
          <a:prstGeom prst="ellips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000" b="1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Verdiepen</a:t>
            </a:r>
          </a:p>
          <a:p>
            <a:pPr lvl="0"/>
            <a:r>
              <a:rPr lang="nl-NL" sz="2000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Vervolgsessie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92770671-A9EF-7D84-9D24-6EE51E5B9A5E}"/>
              </a:ext>
            </a:extLst>
          </p:cNvPr>
          <p:cNvSpPr txBox="1">
            <a:spLocks/>
          </p:cNvSpPr>
          <p:nvPr/>
        </p:nvSpPr>
        <p:spPr>
          <a:xfrm>
            <a:off x="6194878" y="2231470"/>
            <a:ext cx="2611615" cy="2611617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000" b="1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Ontwikkelen</a:t>
            </a:r>
          </a:p>
          <a:p>
            <a:pPr lvl="0"/>
            <a:r>
              <a:rPr lang="nl-NL" sz="2000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Samen bouwen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2278E9E-319D-84B8-58D5-BAAF276BD592}"/>
              </a:ext>
            </a:extLst>
          </p:cNvPr>
          <p:cNvSpPr txBox="1">
            <a:spLocks/>
          </p:cNvSpPr>
          <p:nvPr/>
        </p:nvSpPr>
        <p:spPr>
          <a:xfrm>
            <a:off x="9102041" y="2231470"/>
            <a:ext cx="2611615" cy="2611617"/>
          </a:xfrm>
          <a:prstGeom prst="ellips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4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b="0" i="0" kern="1200">
                <a:solidFill>
                  <a:schemeClr val="tx2">
                    <a:lumMod val="75000"/>
                  </a:schemeClr>
                </a:solidFill>
                <a:latin typeface="GT Pressura Text" pitchFamily="2" charset="77"/>
                <a:ea typeface="+mn-ea"/>
                <a:cs typeface="GT Pressura Tex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000" b="1" dirty="0" err="1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Vermarkten</a:t>
            </a:r>
            <a:endParaRPr lang="nl-NL" sz="2000" b="1" dirty="0">
              <a:solidFill>
                <a:schemeClr val="bg1"/>
              </a:solidFill>
              <a:latin typeface="GT Pressura" pitchFamily="2" charset="77"/>
              <a:cs typeface="GT Pressura" pitchFamily="2" charset="77"/>
            </a:endParaRPr>
          </a:p>
          <a:p>
            <a:pPr lvl="0"/>
            <a:r>
              <a:rPr lang="nl-NL" sz="2000" dirty="0">
                <a:solidFill>
                  <a:schemeClr val="bg1"/>
                </a:solidFill>
                <a:latin typeface="GT Pressura" pitchFamily="2" charset="77"/>
                <a:cs typeface="GT Pressura" pitchFamily="2" charset="77"/>
              </a:rPr>
              <a:t>Marketing en communicatie</a:t>
            </a:r>
          </a:p>
        </p:txBody>
      </p:sp>
    </p:spTree>
    <p:extLst>
      <p:ext uri="{BB962C8B-B14F-4D97-AF65-F5344CB8AC3E}">
        <p14:creationId xmlns:p14="http://schemas.microsoft.com/office/powerpoint/2010/main" val="18098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kleding, persoon, person, tafel&#10;&#10;Automatisch gegenereerde beschrijving">
            <a:extLst>
              <a:ext uri="{FF2B5EF4-FFF2-40B4-BE49-F238E27FC236}">
                <a16:creationId xmlns:a16="http://schemas.microsoft.com/office/drawing/2014/main" id="{FDEE9AB5-2B91-5075-2709-8BEE984C48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34074D2-DBB3-40DA-BF8C-CD532F50B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50" y="2912515"/>
            <a:ext cx="7350492" cy="839295"/>
          </a:xfrm>
        </p:spPr>
        <p:txBody>
          <a:bodyPr>
            <a:noAutofit/>
          </a:bodyPr>
          <a:lstStyle/>
          <a:p>
            <a:r>
              <a:rPr lang="nl-NL" dirty="0"/>
              <a:t>Have </a:t>
            </a:r>
            <a:r>
              <a:rPr lang="nl-NL" dirty="0" err="1"/>
              <a:t>fun</a:t>
            </a:r>
            <a:r>
              <a:rPr lang="nl-NL" dirty="0"/>
              <a:t>!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072565F-FA1F-1B0A-B68D-FACE01F7A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0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9C19B-E01B-7B32-0CEE-8FDE5169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31" y="326863"/>
            <a:ext cx="11446136" cy="62794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“Van instrument naar fundament’’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5BA163-0473-F9A8-082C-A90748B9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945" y="2277054"/>
            <a:ext cx="10222795" cy="311059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3EAFBE-D5A9-DE58-3D6F-FC0DE29EE28B}"/>
              </a:ext>
            </a:extLst>
          </p:cNvPr>
          <p:cNvSpPr txBox="1"/>
          <p:nvPr/>
        </p:nvSpPr>
        <p:spPr>
          <a:xfrm>
            <a:off x="3046926" y="624374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kern="100" dirty="0">
                <a:solidFill>
                  <a:schemeClr val="tx1">
                    <a:lumMod val="75000"/>
                  </a:schemeClr>
                </a:solidFill>
                <a:effectLst/>
                <a:latin typeface="GT Pressura" pitchFamily="2" charset="77"/>
                <a:ea typeface="Gilroy Bold"/>
                <a:cs typeface="Gilroy Bold"/>
              </a:rPr>
              <a:t>Alles gaat beter als de juiste informatie hebt </a:t>
            </a:r>
            <a:endParaRPr lang="nl-NL" sz="2000" kern="1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45C17AB9-51E2-ADD7-DF5F-831F0C5E330C}"/>
              </a:ext>
            </a:extLst>
          </p:cNvPr>
          <p:cNvSpPr/>
          <p:nvPr/>
        </p:nvSpPr>
        <p:spPr>
          <a:xfrm>
            <a:off x="726269" y="1810907"/>
            <a:ext cx="3028425" cy="30284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b="1" dirty="0"/>
              <a:t>Inzicht in de methode 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7D2D008-FAD5-2BF8-99EB-1A4A0B3EA8B2}"/>
              </a:ext>
            </a:extLst>
          </p:cNvPr>
          <p:cNvSpPr/>
          <p:nvPr/>
        </p:nvSpPr>
        <p:spPr>
          <a:xfrm>
            <a:off x="4581787" y="1810907"/>
            <a:ext cx="3028425" cy="3028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b="1" dirty="0"/>
              <a:t>Focus in samenwerking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CC01DF7-BC78-7815-7EA2-B9478215463D}"/>
              </a:ext>
            </a:extLst>
          </p:cNvPr>
          <p:cNvSpPr/>
          <p:nvPr/>
        </p:nvSpPr>
        <p:spPr>
          <a:xfrm>
            <a:off x="8437305" y="1810907"/>
            <a:ext cx="3028425" cy="3028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400" b="1" dirty="0"/>
              <a:t>Business mogelijkheden</a:t>
            </a:r>
          </a:p>
        </p:txBody>
      </p:sp>
    </p:spTree>
    <p:extLst>
      <p:ext uri="{BB962C8B-B14F-4D97-AF65-F5344CB8AC3E}">
        <p14:creationId xmlns:p14="http://schemas.microsoft.com/office/powerpoint/2010/main" val="11346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BA2AF76F-F7D7-98E1-9135-FA5871AFE2AA}"/>
              </a:ext>
            </a:extLst>
          </p:cNvPr>
          <p:cNvSpPr/>
          <p:nvPr/>
        </p:nvSpPr>
        <p:spPr>
          <a:xfrm>
            <a:off x="741949" y="-642617"/>
            <a:ext cx="6700784" cy="67007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0CDCD2A-2F1E-0BE2-2F22-75EAE6BAEE8F}"/>
              </a:ext>
            </a:extLst>
          </p:cNvPr>
          <p:cNvSpPr/>
          <p:nvPr/>
        </p:nvSpPr>
        <p:spPr>
          <a:xfrm>
            <a:off x="5535329" y="4602739"/>
            <a:ext cx="1670785" cy="16707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0F7933-B735-BA4D-0E86-9BBAB72D07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68870" y="799833"/>
            <a:ext cx="5043639" cy="654390"/>
          </a:xfrm>
        </p:spPr>
        <p:txBody>
          <a:bodyPr>
            <a:no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Programma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96C2E81-F8AB-4AE5-FCD1-D265EED47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44593"/>
              </p:ext>
            </p:extLst>
          </p:nvPr>
        </p:nvGraphicFramePr>
        <p:xfrm>
          <a:off x="1594037" y="1601909"/>
          <a:ext cx="4118866" cy="334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866">
                  <a:extLst>
                    <a:ext uri="{9D8B030D-6E8A-4147-A177-3AD203B41FA5}">
                      <a16:colId xmlns:a16="http://schemas.microsoft.com/office/drawing/2014/main" val="2046273682"/>
                    </a:ext>
                  </a:extLst>
                </a:gridCol>
              </a:tblGrid>
              <a:tr h="557933"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bg1"/>
                          </a:solidFill>
                          <a:latin typeface="GT Pressura Text" pitchFamily="2" charset="77"/>
                          <a:cs typeface="GT Pressura Text" pitchFamily="2" charset="77"/>
                        </a:rPr>
                        <a:t>Open dag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332008"/>
                  </a:ext>
                </a:extLst>
              </a:tr>
              <a:tr h="557933"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bg1"/>
                          </a:solidFill>
                          <a:latin typeface="GT Pressura Text" pitchFamily="2" charset="77"/>
                          <a:cs typeface="GT Pressura Text" pitchFamily="2" charset="77"/>
                        </a:rPr>
                        <a:t>Even voorstellen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434582"/>
                  </a:ext>
                </a:extLst>
              </a:tr>
              <a:tr h="557933"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bg1"/>
                          </a:solidFill>
                          <a:latin typeface="GT Pressura Text" pitchFamily="2" charset="77"/>
                          <a:cs typeface="GT Pressura Text" pitchFamily="2" charset="77"/>
                        </a:rPr>
                        <a:t>Quiz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88082"/>
                  </a:ext>
                </a:extLst>
              </a:tr>
              <a:tr h="557933"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bg1"/>
                          </a:solidFill>
                          <a:latin typeface="GT Pressura Text" pitchFamily="2" charset="77"/>
                          <a:cs typeface="GT Pressura Text" pitchFamily="2" charset="77"/>
                        </a:rPr>
                        <a:t>Partnermodel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144773"/>
                  </a:ext>
                </a:extLst>
              </a:tr>
              <a:tr h="557933">
                <a:tc>
                  <a:txBody>
                    <a:bodyPr/>
                    <a:lstStyle/>
                    <a:p>
                      <a:r>
                        <a:rPr lang="nl-NL" sz="2000" b="0" i="0" dirty="0">
                          <a:solidFill>
                            <a:schemeClr val="bg1"/>
                          </a:solidFill>
                          <a:latin typeface="GT Pressura Text" pitchFamily="2" charset="77"/>
                          <a:cs typeface="GT Pressura Text" pitchFamily="2" charset="77"/>
                        </a:rPr>
                        <a:t>Porfolio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20922"/>
                  </a:ext>
                </a:extLst>
              </a:tr>
              <a:tr h="557933">
                <a:tc>
                  <a:txBody>
                    <a:bodyPr/>
                    <a:lstStyle/>
                    <a:p>
                      <a:endParaRPr lang="nl-NL" sz="2000" b="0" i="0" dirty="0">
                        <a:solidFill>
                          <a:schemeClr val="bg1"/>
                        </a:solidFill>
                        <a:latin typeface="GT Pressura Text" pitchFamily="2" charset="77"/>
                        <a:cs typeface="GT Pressura Text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57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6ECE-E40F-4827-8114-56073940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afbeelding 21" descr="Afbeelding met geel, ontwerp&#10;&#10;Automatisch gegenereerde beschrijving">
            <a:extLst>
              <a:ext uri="{FF2B5EF4-FFF2-40B4-BE49-F238E27FC236}">
                <a16:creationId xmlns:a16="http://schemas.microsoft.com/office/drawing/2014/main" id="{46B327DC-EEE4-946E-A185-DE2AF0A2D0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783" y="334963"/>
            <a:ext cx="5994400" cy="59944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D6BABFF-23EA-51B7-39F3-5A5D6BB83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95" y="2589705"/>
            <a:ext cx="7350492" cy="1678589"/>
          </a:xfrm>
        </p:spPr>
        <p:txBody>
          <a:bodyPr anchor="ctr"/>
          <a:lstStyle/>
          <a:p>
            <a:r>
              <a:rPr lang="nl-NL" dirty="0"/>
              <a:t>Quiz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27B3A663-7E26-AE17-CFBA-3F1341687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3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0440-1017-1A10-734C-B219A442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Samen met TMA, waar ligt je ambitie?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75CE6C3-E3BA-2534-FDF4-07F51A2C7D92}"/>
              </a:ext>
            </a:extLst>
          </p:cNvPr>
          <p:cNvSpPr/>
          <p:nvPr/>
        </p:nvSpPr>
        <p:spPr>
          <a:xfrm>
            <a:off x="862999" y="2303596"/>
            <a:ext cx="2754966" cy="27549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Organisatie</a:t>
            </a:r>
            <a:endParaRPr lang="nl-NL" sz="2400" b="1" dirty="0">
              <a:latin typeface="GT Pressura" pitchFamily="2" charset="77"/>
              <a:cs typeface="GT Pressura" pitchFamily="2" charset="77"/>
            </a:endParaRPr>
          </a:p>
          <a:p>
            <a:pPr algn="ctr"/>
            <a:r>
              <a:rPr lang="nl-NL" dirty="0">
                <a:latin typeface="GT Pressura Text" pitchFamily="2" charset="77"/>
                <a:cs typeface="GT Pressura Text" pitchFamily="2" charset="77"/>
              </a:rPr>
              <a:t>Talent gericht laten werken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CFB1DDB-5464-4557-7A26-73FB4EEFC3B9}"/>
              </a:ext>
            </a:extLst>
          </p:cNvPr>
          <p:cNvSpPr/>
          <p:nvPr/>
        </p:nvSpPr>
        <p:spPr>
          <a:xfrm>
            <a:off x="4718517" y="2303596"/>
            <a:ext cx="2754966" cy="27549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Dienstverlening</a:t>
            </a:r>
          </a:p>
          <a:p>
            <a:pPr algn="ctr"/>
            <a:r>
              <a:rPr lang="nl-NL" dirty="0">
                <a:latin typeface="GT Pressura" pitchFamily="2" charset="77"/>
                <a:cs typeface="GT Pressura" pitchFamily="2" charset="77"/>
              </a:rPr>
              <a:t>Samen dezelfde taal spreken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905D6CD-B9FF-5F25-38BE-F85CA62F69BF}"/>
              </a:ext>
            </a:extLst>
          </p:cNvPr>
          <p:cNvSpPr/>
          <p:nvPr/>
        </p:nvSpPr>
        <p:spPr>
          <a:xfrm>
            <a:off x="8574034" y="2303596"/>
            <a:ext cx="2754966" cy="2754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Traject</a:t>
            </a:r>
          </a:p>
          <a:p>
            <a:pPr algn="ctr"/>
            <a:r>
              <a:rPr lang="nl-NL" dirty="0">
                <a:latin typeface="GT Pressura Text" pitchFamily="2" charset="77"/>
                <a:cs typeface="GT Pressura Text" pitchFamily="2" charset="77"/>
              </a:rPr>
              <a:t>Samen de beste oplossing vinden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1332462-0F94-499D-28E2-A65FB97D195B}"/>
              </a:ext>
            </a:extLst>
          </p:cNvPr>
          <p:cNvSpPr/>
          <p:nvPr/>
        </p:nvSpPr>
        <p:spPr>
          <a:xfrm>
            <a:off x="3487888" y="4311253"/>
            <a:ext cx="1494617" cy="14946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600" dirty="0">
                <a:latin typeface="GT Pressura" pitchFamily="2" charset="77"/>
                <a:cs typeface="GT Pressura" pitchFamily="2" charset="77"/>
              </a:rPr>
              <a:t>Maatwerk</a:t>
            </a:r>
            <a:endParaRPr lang="nl-NL" sz="1400" dirty="0">
              <a:latin typeface="GT Pressura" pitchFamily="2" charset="77"/>
              <a:cs typeface="GT Pressura" pitchFamily="2" charset="77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06C3C15-5974-80DB-629F-037F896C7812}"/>
              </a:ext>
            </a:extLst>
          </p:cNvPr>
          <p:cNvSpPr/>
          <p:nvPr/>
        </p:nvSpPr>
        <p:spPr>
          <a:xfrm>
            <a:off x="3438176" y="1606016"/>
            <a:ext cx="1494617" cy="1494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600" dirty="0">
                <a:latin typeface="GT Pressura" pitchFamily="2" charset="77"/>
                <a:cs typeface="GT Pressura" pitchFamily="2" charset="77"/>
              </a:rPr>
              <a:t>Vraag-</a:t>
            </a:r>
            <a:br>
              <a:rPr lang="nl-NL" sz="1600" dirty="0">
                <a:latin typeface="GT Pressura" pitchFamily="2" charset="77"/>
                <a:cs typeface="GT Pressura" pitchFamily="2" charset="77"/>
              </a:rPr>
            </a:br>
            <a:r>
              <a:rPr lang="nl-NL" sz="1600" dirty="0">
                <a:latin typeface="GT Pressura" pitchFamily="2" charset="77"/>
                <a:cs typeface="GT Pressura" pitchFamily="2" charset="77"/>
              </a:rPr>
              <a:t>gestuurd</a:t>
            </a:r>
            <a:endParaRPr lang="nl-NL" sz="1400" dirty="0">
              <a:latin typeface="GT Pressura" pitchFamily="2" charset="77"/>
              <a:cs typeface="GT Pressura" pitchFamily="2" charset="77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6B615FF-9F2B-0DEF-B41B-A279F4D35FC3}"/>
              </a:ext>
            </a:extLst>
          </p:cNvPr>
          <p:cNvSpPr/>
          <p:nvPr/>
        </p:nvSpPr>
        <p:spPr>
          <a:xfrm>
            <a:off x="7259207" y="1606016"/>
            <a:ext cx="1529103" cy="1529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1600" dirty="0">
                <a:latin typeface="GT Pressura" pitchFamily="2" charset="77"/>
                <a:cs typeface="GT Pressura" pitchFamily="2" charset="77"/>
              </a:rPr>
              <a:t>TMA standaard</a:t>
            </a:r>
            <a:endParaRPr lang="nl-NL" sz="1400" dirty="0">
              <a:latin typeface="GT Pressura" pitchFamily="2" charset="77"/>
              <a:cs typeface="GT Pressur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55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31CC57-2B9C-11CA-7BC5-333A1002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384857"/>
            <a:ext cx="5648587" cy="4088285"/>
          </a:xfrm>
        </p:spPr>
        <p:txBody>
          <a:bodyPr anchor="ctr"/>
          <a:lstStyle/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Individuele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teamtrajecten</a:t>
            </a:r>
            <a:r>
              <a:rPr lang="en-US" sz="2400" dirty="0"/>
              <a:t> 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Expert </a:t>
            </a:r>
            <a:r>
              <a:rPr lang="en-US" sz="2400" dirty="0" err="1"/>
              <a:t>begeleiding</a:t>
            </a:r>
            <a:endParaRPr lang="en-US" sz="2400" dirty="0"/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TMA standaard  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Samen de beste oplossing vinden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Talent gesprek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29950DB-4A1A-C597-BDC3-4FB2C7630563}"/>
              </a:ext>
            </a:extLst>
          </p:cNvPr>
          <p:cNvSpPr/>
          <p:nvPr/>
        </p:nvSpPr>
        <p:spPr>
          <a:xfrm>
            <a:off x="369346" y="836917"/>
            <a:ext cx="4890551" cy="4890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4000" b="1" dirty="0">
                <a:latin typeface="GT Pressura" pitchFamily="2" charset="77"/>
                <a:cs typeface="GT Pressura" pitchFamily="2" charset="77"/>
              </a:rPr>
              <a:t>Organisatie</a:t>
            </a:r>
            <a:endParaRPr lang="nl-NL" sz="4400" b="1" dirty="0">
              <a:latin typeface="GT Pressura" pitchFamily="2" charset="77"/>
              <a:cs typeface="GT Pressura" pitchFamily="2" charset="77"/>
            </a:endParaRPr>
          </a:p>
          <a:p>
            <a:pPr algn="ctr"/>
            <a:r>
              <a:rPr lang="nl-NL" sz="3600" dirty="0">
                <a:latin typeface="GT Pressura Text" pitchFamily="2" charset="77"/>
                <a:cs typeface="GT Pressura Text" pitchFamily="2" charset="77"/>
              </a:rPr>
              <a:t>Talent gericht laten werken</a:t>
            </a:r>
          </a:p>
        </p:txBody>
      </p:sp>
    </p:spTree>
    <p:extLst>
      <p:ext uri="{BB962C8B-B14F-4D97-AF65-F5344CB8AC3E}">
        <p14:creationId xmlns:p14="http://schemas.microsoft.com/office/powerpoint/2010/main" val="8395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31CC57-2B9C-11CA-7BC5-333A1002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384857"/>
            <a:ext cx="5447251" cy="4088285"/>
          </a:xfrm>
        </p:spPr>
        <p:txBody>
          <a:bodyPr anchor="ctr"/>
          <a:lstStyle/>
          <a:p>
            <a:pPr marL="342900" indent="-342900" algn="l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Specialistische</a:t>
            </a:r>
            <a:r>
              <a:rPr lang="en-US" sz="2400" dirty="0"/>
              <a:t> </a:t>
            </a:r>
            <a:r>
              <a:rPr lang="en-US" sz="2400" dirty="0" err="1"/>
              <a:t>onderwerpen</a:t>
            </a:r>
            <a:r>
              <a:rPr lang="en-US" sz="2400" dirty="0"/>
              <a:t> </a:t>
            </a:r>
          </a:p>
          <a:p>
            <a:pPr marL="342900" indent="-342900" algn="l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Expert </a:t>
            </a:r>
            <a:r>
              <a:rPr lang="en-US" sz="2400" dirty="0" err="1"/>
              <a:t>begeleiding</a:t>
            </a:r>
            <a:endParaRPr lang="en-US" sz="2400" dirty="0"/>
          </a:p>
          <a:p>
            <a:pPr marL="342900" indent="-342900" algn="l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TMA standaard  </a:t>
            </a:r>
          </a:p>
          <a:p>
            <a:pPr marL="342900" indent="-342900" algn="l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Samen de beste oplossing vinden</a:t>
            </a:r>
          </a:p>
          <a:p>
            <a:pPr marL="342900" indent="-342900" algn="l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l-NL" sz="2400" dirty="0" err="1"/>
              <a:t>Burnout</a:t>
            </a:r>
            <a:r>
              <a:rPr lang="nl-NL" sz="2400" dirty="0"/>
              <a:t> interventie Pierre Emanuels</a:t>
            </a:r>
            <a:endParaRPr lang="en-US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29950DB-4A1A-C597-BDC3-4FB2C7630563}"/>
              </a:ext>
            </a:extLst>
          </p:cNvPr>
          <p:cNvSpPr/>
          <p:nvPr/>
        </p:nvSpPr>
        <p:spPr>
          <a:xfrm>
            <a:off x="369346" y="836917"/>
            <a:ext cx="4890551" cy="48905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3600" b="1" dirty="0">
                <a:latin typeface="GT Pressura" pitchFamily="2" charset="77"/>
                <a:cs typeface="GT Pressura" pitchFamily="2" charset="77"/>
              </a:rPr>
              <a:t>Dienstverlening</a:t>
            </a:r>
          </a:p>
          <a:p>
            <a:pPr algn="ctr"/>
            <a:r>
              <a:rPr lang="nl-NL" sz="3200" dirty="0">
                <a:latin typeface="GT Pressura" pitchFamily="2" charset="77"/>
                <a:cs typeface="GT Pressura" pitchFamily="2" charset="77"/>
              </a:rPr>
              <a:t>Samen dezelfde taal spreken</a:t>
            </a:r>
          </a:p>
        </p:txBody>
      </p:sp>
    </p:spTree>
    <p:extLst>
      <p:ext uri="{BB962C8B-B14F-4D97-AF65-F5344CB8AC3E}">
        <p14:creationId xmlns:p14="http://schemas.microsoft.com/office/powerpoint/2010/main" val="33899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31CC57-2B9C-11CA-7BC5-333A1002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384857"/>
            <a:ext cx="5237527" cy="4088285"/>
          </a:xfrm>
        </p:spPr>
        <p:txBody>
          <a:bodyPr anchor="ctr"/>
          <a:lstStyle/>
          <a:p>
            <a:pPr marL="342900" indent="-3429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Individuele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teamtrajecten</a:t>
            </a:r>
            <a:r>
              <a:rPr lang="en-US" sz="2400" dirty="0"/>
              <a:t> </a:t>
            </a:r>
          </a:p>
          <a:p>
            <a:pPr marL="342900" indent="-3429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Expert </a:t>
            </a:r>
            <a:r>
              <a:rPr lang="en-US" sz="2400" dirty="0" err="1"/>
              <a:t>begeleiding</a:t>
            </a:r>
            <a:endParaRPr lang="en-US" sz="2400" dirty="0"/>
          </a:p>
          <a:p>
            <a:pPr marL="342900" indent="-3429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TMA standaard  </a:t>
            </a:r>
          </a:p>
          <a:p>
            <a:pPr marL="342900" indent="-3429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Samen de beste oplossing vinden</a:t>
            </a:r>
          </a:p>
          <a:p>
            <a:pPr marL="342900" indent="-342900" algn="l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Talent gesprek</a:t>
            </a:r>
            <a:endParaRPr lang="en-US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29950DB-4A1A-C597-BDC3-4FB2C7630563}"/>
              </a:ext>
            </a:extLst>
          </p:cNvPr>
          <p:cNvSpPr/>
          <p:nvPr/>
        </p:nvSpPr>
        <p:spPr>
          <a:xfrm>
            <a:off x="369346" y="836917"/>
            <a:ext cx="4890551" cy="4890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4000" b="1" dirty="0">
                <a:latin typeface="GT Pressura" pitchFamily="2" charset="77"/>
                <a:cs typeface="GT Pressura" pitchFamily="2" charset="77"/>
              </a:rPr>
              <a:t>Traject</a:t>
            </a:r>
          </a:p>
          <a:p>
            <a:pPr algn="ctr"/>
            <a:r>
              <a:rPr lang="nl-NL" sz="3600" dirty="0">
                <a:latin typeface="GT Pressura Text" pitchFamily="2" charset="77"/>
                <a:cs typeface="GT Pressura Text" pitchFamily="2" charset="77"/>
              </a:rPr>
              <a:t>Samen de beste oplossing vinden</a:t>
            </a:r>
          </a:p>
        </p:txBody>
      </p:sp>
    </p:spTree>
    <p:extLst>
      <p:ext uri="{BB962C8B-B14F-4D97-AF65-F5344CB8AC3E}">
        <p14:creationId xmlns:p14="http://schemas.microsoft.com/office/powerpoint/2010/main" val="12297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>
            <a:extLst>
              <a:ext uri="{FF2B5EF4-FFF2-40B4-BE49-F238E27FC236}">
                <a16:creationId xmlns:a16="http://schemas.microsoft.com/office/drawing/2014/main" id="{1D892016-AC2A-098D-20E5-3A0782ABDB21}"/>
              </a:ext>
            </a:extLst>
          </p:cNvPr>
          <p:cNvSpPr/>
          <p:nvPr/>
        </p:nvSpPr>
        <p:spPr>
          <a:xfrm>
            <a:off x="4595017" y="1893068"/>
            <a:ext cx="3078760" cy="3078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800" b="1" dirty="0">
                <a:latin typeface="GT Pressura" pitchFamily="2" charset="77"/>
                <a:cs typeface="GT Pressura" pitchFamily="2" charset="77"/>
              </a:rPr>
              <a:t>Partner</a:t>
            </a:r>
            <a:endParaRPr lang="nl-NL" sz="2400" dirty="0">
              <a:latin typeface="GT Pressura Text" pitchFamily="2" charset="77"/>
              <a:cs typeface="GT Pressura Text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5654A4-764A-8CF3-8FC1-D9DEDC8E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366" y="419331"/>
            <a:ext cx="8836062" cy="627949"/>
          </a:xfrm>
        </p:spPr>
        <p:txBody>
          <a:bodyPr>
            <a:normAutofit fontScale="90000"/>
          </a:bodyPr>
          <a:lstStyle/>
          <a:p>
            <a:r>
              <a:rPr lang="nl-NL" dirty="0"/>
              <a:t>TMA methode inzicht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D90361B9-B5ED-404E-0DA8-10C06899381F}"/>
              </a:ext>
            </a:extLst>
          </p:cNvPr>
          <p:cNvSpPr/>
          <p:nvPr/>
        </p:nvSpPr>
        <p:spPr>
          <a:xfrm>
            <a:off x="6977056" y="4591549"/>
            <a:ext cx="1672617" cy="1672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Systeem</a:t>
            </a:r>
            <a:endParaRPr lang="nl-NL" dirty="0">
              <a:latin typeface="GT Pressura Text" pitchFamily="2" charset="77"/>
              <a:cs typeface="GT Pressura Text" pitchFamily="2" charset="77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381F236-8F62-2971-4586-F4F11FFC61C4}"/>
              </a:ext>
            </a:extLst>
          </p:cNvPr>
          <p:cNvSpPr/>
          <p:nvPr/>
        </p:nvSpPr>
        <p:spPr>
          <a:xfrm>
            <a:off x="2597252" y="1379692"/>
            <a:ext cx="1997765" cy="19977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Onderzoek</a:t>
            </a:r>
            <a:endParaRPr lang="nl-NL" dirty="0">
              <a:latin typeface="GT Pressura Text" pitchFamily="2" charset="77"/>
              <a:cs typeface="GT Pressura Text" pitchFamily="2" charset="77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02E8ABA-156A-86E7-C4AC-CF3C6CACF35F}"/>
              </a:ext>
            </a:extLst>
          </p:cNvPr>
          <p:cNvSpPr/>
          <p:nvPr/>
        </p:nvSpPr>
        <p:spPr>
          <a:xfrm>
            <a:off x="7416353" y="1206442"/>
            <a:ext cx="1398264" cy="1398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Sales</a:t>
            </a:r>
            <a:endParaRPr lang="nl-NL" sz="2000" dirty="0">
              <a:latin typeface="GT Pressura Text" pitchFamily="2" charset="77"/>
              <a:cs typeface="GT Pressura Text" pitchFamily="2" charset="77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B909752-C883-8B78-5B3F-F6A614842858}"/>
              </a:ext>
            </a:extLst>
          </p:cNvPr>
          <p:cNvSpPr/>
          <p:nvPr/>
        </p:nvSpPr>
        <p:spPr>
          <a:xfrm>
            <a:off x="2807150" y="3890833"/>
            <a:ext cx="1890777" cy="18907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Marketing</a:t>
            </a:r>
            <a:endParaRPr lang="nl-NL" dirty="0">
              <a:latin typeface="GT Pressura Text" pitchFamily="2" charset="77"/>
              <a:cs typeface="GT Pressura Text" pitchFamily="2" charset="77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40B26DE-F26B-9EFC-3FFA-0880C821548F}"/>
              </a:ext>
            </a:extLst>
          </p:cNvPr>
          <p:cNvSpPr/>
          <p:nvPr/>
        </p:nvSpPr>
        <p:spPr>
          <a:xfrm>
            <a:off x="7952952" y="2860023"/>
            <a:ext cx="1527496" cy="15274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sz="2000" b="1" dirty="0">
                <a:latin typeface="GT Pressura" pitchFamily="2" charset="77"/>
                <a:cs typeface="GT Pressura" pitchFamily="2" charset="77"/>
              </a:rPr>
              <a:t>Training</a:t>
            </a:r>
            <a:endParaRPr lang="nl-NL" dirty="0">
              <a:latin typeface="GT Pressura Text" pitchFamily="2" charset="77"/>
              <a:cs typeface="GT Pressura Tex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7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9C9C9C"/>
      </a:dk1>
      <a:lt1>
        <a:srgbClr val="FFFFFF"/>
      </a:lt1>
      <a:dk2>
        <a:srgbClr val="9D9D9D"/>
      </a:dk2>
      <a:lt2>
        <a:srgbClr val="EAEAEA"/>
      </a:lt2>
      <a:accent1>
        <a:srgbClr val="0085C8"/>
      </a:accent1>
      <a:accent2>
        <a:srgbClr val="EE7351"/>
      </a:accent2>
      <a:accent3>
        <a:srgbClr val="AFCC46"/>
      </a:accent3>
      <a:accent4>
        <a:srgbClr val="FFC000"/>
      </a:accent4>
      <a:accent5>
        <a:srgbClr val="D24191"/>
      </a:accent5>
      <a:accent6>
        <a:srgbClr val="44B17F"/>
      </a:accent6>
      <a:hlink>
        <a:srgbClr val="0085C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272</Words>
  <Application>Microsoft Macintosh PowerPoint</Application>
  <PresentationFormat>Breedbeeld</PresentationFormat>
  <Paragraphs>87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Calibri</vt:lpstr>
      <vt:lpstr>GT Pressura Text</vt:lpstr>
      <vt:lpstr>Aptos</vt:lpstr>
      <vt:lpstr>GT Pressura</vt:lpstr>
      <vt:lpstr>Arial</vt:lpstr>
      <vt:lpstr>Kantoorthema</vt:lpstr>
      <vt:lpstr>“Alles gaat beter als je van waarde kan zijn.”</vt:lpstr>
      <vt:lpstr>“Van instrument naar fundament’’ </vt:lpstr>
      <vt:lpstr>Programma</vt:lpstr>
      <vt:lpstr>Quiz</vt:lpstr>
      <vt:lpstr>Samen met TMA, waar ligt je ambitie?</vt:lpstr>
      <vt:lpstr>PowerPoint-presentatie</vt:lpstr>
      <vt:lpstr>PowerPoint-presentatie</vt:lpstr>
      <vt:lpstr>PowerPoint-presentatie</vt:lpstr>
      <vt:lpstr>TMA methode inzicht</vt:lpstr>
      <vt:lpstr>Jouw gevoel aan het  einde van deze dag…</vt:lpstr>
      <vt:lpstr>Betekenisvol samenwerken</vt:lpstr>
      <vt:lpstr>Have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Jacinta Breijer</dc:creator>
  <cp:lastModifiedBy>Anneke Wijnveen</cp:lastModifiedBy>
  <cp:revision>23</cp:revision>
  <dcterms:created xsi:type="dcterms:W3CDTF">2024-02-07T13:45:23Z</dcterms:created>
  <dcterms:modified xsi:type="dcterms:W3CDTF">2024-02-29T16:37:33Z</dcterms:modified>
</cp:coreProperties>
</file>